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aleway"/>
      <p:regular r:id="rId19"/>
      <p:bold r:id="rId20"/>
      <p:italic r:id="rId21"/>
      <p:boldItalic r:id="rId22"/>
    </p:embeddedFont>
    <p:embeddedFont>
      <p:font typeface="Roboto"/>
      <p:regular r:id="rId23"/>
      <p:bold r:id="rId24"/>
      <p:italic r:id="rId25"/>
      <p:boldItalic r:id="rId26"/>
    </p:embeddedFont>
    <p:embeddedFont>
      <p:font typeface="La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fntdata"/><Relationship Id="rId22" Type="http://schemas.openxmlformats.org/officeDocument/2006/relationships/font" Target="fonts/Raleway-boldItalic.fntdata"/><Relationship Id="rId21" Type="http://schemas.openxmlformats.org/officeDocument/2006/relationships/font" Target="fonts/Raleway-italic.fntdata"/><Relationship Id="rId24" Type="http://schemas.openxmlformats.org/officeDocument/2006/relationships/font" Target="fonts/Roboto-bold.fntdata"/><Relationship Id="rId23" Type="http://schemas.openxmlformats.org/officeDocument/2006/relationships/font" Target="fonts/Robo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Italic.fntdata"/><Relationship Id="rId25" Type="http://schemas.openxmlformats.org/officeDocument/2006/relationships/font" Target="fonts/Roboto-italic.fntdata"/><Relationship Id="rId28" Type="http://schemas.openxmlformats.org/officeDocument/2006/relationships/font" Target="fonts/Lato-bold.fntdata"/><Relationship Id="rId27" Type="http://schemas.openxmlformats.org/officeDocument/2006/relationships/font" Target="fonts/Lato-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aleway-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6fa3c898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6fa3c8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c6fa3c898_0_3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c6fa3c898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f55a0d1669_0_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f55a0d166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c9603e304e_0_5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c9603e304e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c9603e304e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c9603e304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c6fa3c898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c6fa3c89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c6fa3c898_0_1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c6fa3c89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c9603e304e_0_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c9603e304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c6fa3c898_0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c6fa3c89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c9603e304e_0_3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c9603e304e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c6fa3c898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c6fa3c89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c6fa3c898_0_2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c6fa3c89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c6fa3c898_0_7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c6fa3c898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hyperlink" Target="https://drive.google.com/file/d/1XkJo5cCHW1LLh0GFYo0mv5PK7jVLMljL/view?usp=shar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2.png"/><Relationship Id="rId4" Type="http://schemas.openxmlformats.org/officeDocument/2006/relationships/hyperlink" Target="https://drive.google.com/file/d/1qq9PrhSMwcq31K3ouEo9mJYMGL0bMph8/view?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Motorway Expansion Project (2024)</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GROUP 2</a:t>
            </a:r>
            <a:endParaRPr/>
          </a:p>
        </p:txBody>
      </p:sp>
      <p:sp>
        <p:nvSpPr>
          <p:cNvPr id="74" name="Google Shape;74;p13"/>
          <p:cNvSpPr txBox="1"/>
          <p:nvPr>
            <p:ph idx="1" type="subTitle"/>
          </p:nvPr>
        </p:nvSpPr>
        <p:spPr>
          <a:xfrm>
            <a:off x="2390275" y="2159425"/>
            <a:ext cx="5374200" cy="438300"/>
          </a:xfrm>
          <a:prstGeom prst="rect">
            <a:avLst/>
          </a:prstGeom>
        </p:spPr>
        <p:txBody>
          <a:bodyPr anchorCtr="0" anchor="b" bIns="91425" lIns="91425" spcFirstLastPara="1" rIns="91425" wrap="square" tIns="91425">
            <a:noAutofit/>
          </a:bodyPr>
          <a:lstStyle/>
          <a:p>
            <a:pPr indent="0" lvl="0" marL="0" rtl="0" algn="just">
              <a:spcBef>
                <a:spcPts val="0"/>
              </a:spcBef>
              <a:spcAft>
                <a:spcPts val="800"/>
              </a:spcAft>
              <a:buClr>
                <a:schemeClr val="dk2"/>
              </a:buClr>
              <a:buSzPts val="1100"/>
              <a:buFont typeface="Arial"/>
              <a:buNone/>
            </a:pPr>
            <a:r>
              <a:rPr b="1" lang="en" sz="1500">
                <a:solidFill>
                  <a:schemeClr val="dk2"/>
                </a:solidFill>
                <a:latin typeface="Times New Roman"/>
                <a:ea typeface="Times New Roman"/>
                <a:cs typeface="Times New Roman"/>
                <a:sym typeface="Times New Roman"/>
              </a:rPr>
              <a:t>Environmental Impact Assessment and Mitigation Measures</a:t>
            </a:r>
            <a:endParaRPr sz="21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22"/>
          <p:cNvPicPr preferRelativeResize="0"/>
          <p:nvPr/>
        </p:nvPicPr>
        <p:blipFill>
          <a:blip r:embed="rId3">
            <a:alphaModFix/>
          </a:blip>
          <a:stretch>
            <a:fillRect/>
          </a:stretch>
        </p:blipFill>
        <p:spPr>
          <a:xfrm>
            <a:off x="1153175" y="642700"/>
            <a:ext cx="6623150" cy="3960874"/>
          </a:xfrm>
          <a:prstGeom prst="rect">
            <a:avLst/>
          </a:prstGeom>
          <a:noFill/>
          <a:ln>
            <a:noFill/>
          </a:ln>
        </p:spPr>
      </p:pic>
      <p:sp>
        <p:nvSpPr>
          <p:cNvPr id="133" name="Google Shape;133;p22"/>
          <p:cNvSpPr txBox="1"/>
          <p:nvPr/>
        </p:nvSpPr>
        <p:spPr>
          <a:xfrm>
            <a:off x="1153175" y="274800"/>
            <a:ext cx="4344900" cy="27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hlink"/>
                </a:solidFill>
                <a:latin typeface="Lato"/>
                <a:ea typeface="Lato"/>
                <a:cs typeface="Lato"/>
                <a:sym typeface="Lato"/>
                <a:hlinkClick r:id="rId4"/>
              </a:rPr>
              <a:t>Link to map</a:t>
            </a:r>
            <a:endParaRPr sz="1800">
              <a:solidFill>
                <a:schemeClr val="dk2"/>
              </a:solidFill>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3"/>
          <p:cNvSpPr txBox="1"/>
          <p:nvPr>
            <p:ph idx="1" type="body"/>
          </p:nvPr>
        </p:nvSpPr>
        <p:spPr>
          <a:xfrm>
            <a:off x="2374875" y="1143800"/>
            <a:ext cx="6321600" cy="308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2"/>
                </a:solidFill>
              </a:rPr>
              <a:t>The recommended right of way that would be effective to implement in order to reduce economic and environmental costs is about 600 feet, which is about twice of the 90 meters allocation set by the Ghana Highways Authority. </a:t>
            </a:r>
            <a:endParaRPr>
              <a:solidFill>
                <a:schemeClr val="dk2"/>
              </a:solidFill>
            </a:endParaRPr>
          </a:p>
          <a:p>
            <a:pPr indent="0" lvl="0" marL="0" rtl="0" algn="l">
              <a:spcBef>
                <a:spcPts val="1600"/>
              </a:spcBef>
              <a:spcAft>
                <a:spcPts val="1600"/>
              </a:spcAft>
              <a:buNone/>
            </a:pPr>
            <a:r>
              <a:rPr lang="en">
                <a:solidFill>
                  <a:schemeClr val="dk2"/>
                </a:solidFill>
              </a:rPr>
              <a:t>After applying the 600 feet ROW, the areas affected are reduced to 127.4121781 acres</a:t>
            </a:r>
            <a:endParaRPr>
              <a:solidFill>
                <a:schemeClr val="dk2"/>
              </a:solidFill>
            </a:endParaRPr>
          </a:p>
        </p:txBody>
      </p:sp>
      <p:sp>
        <p:nvSpPr>
          <p:cNvPr id="139" name="Google Shape;139;p23"/>
          <p:cNvSpPr txBox="1"/>
          <p:nvPr/>
        </p:nvSpPr>
        <p:spPr>
          <a:xfrm>
            <a:off x="3586975" y="509400"/>
            <a:ext cx="34407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u="sng">
                <a:solidFill>
                  <a:schemeClr val="dk2"/>
                </a:solidFill>
                <a:latin typeface="Lato"/>
                <a:ea typeface="Lato"/>
                <a:cs typeface="Lato"/>
                <a:sym typeface="Lato"/>
              </a:rPr>
              <a:t>600 feet Right Of Way</a:t>
            </a:r>
            <a:endParaRPr b="1" sz="1800" u="sng">
              <a:solidFill>
                <a:schemeClr val="dk2"/>
              </a:solidFill>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pic>
        <p:nvPicPr>
          <p:cNvPr id="144" name="Google Shape;144;p24"/>
          <p:cNvPicPr preferRelativeResize="0"/>
          <p:nvPr/>
        </p:nvPicPr>
        <p:blipFill>
          <a:blip r:embed="rId3">
            <a:alphaModFix/>
          </a:blip>
          <a:stretch>
            <a:fillRect/>
          </a:stretch>
        </p:blipFill>
        <p:spPr>
          <a:xfrm>
            <a:off x="988775" y="511875"/>
            <a:ext cx="6975449" cy="4515375"/>
          </a:xfrm>
          <a:prstGeom prst="rect">
            <a:avLst/>
          </a:prstGeom>
          <a:noFill/>
          <a:ln>
            <a:noFill/>
          </a:ln>
        </p:spPr>
      </p:pic>
      <p:sp>
        <p:nvSpPr>
          <p:cNvPr id="145" name="Google Shape;145;p24"/>
          <p:cNvSpPr txBox="1"/>
          <p:nvPr/>
        </p:nvSpPr>
        <p:spPr>
          <a:xfrm>
            <a:off x="1094475" y="133850"/>
            <a:ext cx="2982900" cy="21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u="sng">
                <a:solidFill>
                  <a:schemeClr val="hlink"/>
                </a:solidFill>
                <a:latin typeface="Lato"/>
                <a:ea typeface="Lato"/>
                <a:cs typeface="Lato"/>
                <a:sym typeface="Lato"/>
                <a:hlinkClick r:id="rId4"/>
              </a:rPr>
              <a:t>Link to map</a:t>
            </a:r>
            <a:endParaRPr sz="1800">
              <a:solidFill>
                <a:schemeClr val="dk2"/>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5"/>
          <p:cNvSpPr txBox="1"/>
          <p:nvPr/>
        </p:nvSpPr>
        <p:spPr>
          <a:xfrm>
            <a:off x="1752075" y="1660475"/>
            <a:ext cx="6916800" cy="253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900">
                <a:solidFill>
                  <a:schemeClr val="dk2"/>
                </a:solidFill>
                <a:latin typeface="Lato"/>
                <a:ea typeface="Lato"/>
                <a:cs typeface="Lato"/>
                <a:sym typeface="Lato"/>
              </a:rPr>
              <a:t>THANK YOU</a:t>
            </a:r>
            <a:endParaRPr sz="5900">
              <a:solidFill>
                <a:schemeClr val="dk2"/>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4"/>
          <p:cNvSpPr txBox="1"/>
          <p:nvPr>
            <p:ph type="title"/>
          </p:nvPr>
        </p:nvSpPr>
        <p:spPr>
          <a:xfrm>
            <a:off x="265500" y="1912650"/>
            <a:ext cx="4045200" cy="1318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Introduction</a:t>
            </a:r>
            <a:endParaRPr/>
          </a:p>
        </p:txBody>
      </p:sp>
      <p:sp>
        <p:nvSpPr>
          <p:cNvPr id="80" name="Google Shape;80;p14"/>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200">
                <a:solidFill>
                  <a:srgbClr val="0D0D0D"/>
                </a:solidFill>
                <a:highlight>
                  <a:srgbClr val="FFFFFF"/>
                </a:highlight>
                <a:latin typeface="Roboto"/>
                <a:ea typeface="Roboto"/>
                <a:cs typeface="Roboto"/>
                <a:sym typeface="Roboto"/>
              </a:rPr>
              <a:t>Environmental Impact Assessment (EIA) evaluates potential project effects, aiming for sustainability and informing decision-makers about environmental impacts and mitigation measures.</a:t>
            </a:r>
            <a:endParaRPr sz="1200">
              <a:solidFill>
                <a:srgbClr val="0D0D0D"/>
              </a:solidFill>
              <a:highlight>
                <a:srgbClr val="FFFFFF"/>
              </a:highlight>
              <a:latin typeface="Roboto"/>
              <a:ea typeface="Roboto"/>
              <a:cs typeface="Roboto"/>
              <a:sym typeface="Roboto"/>
            </a:endParaRPr>
          </a:p>
          <a:p>
            <a:pPr indent="0" lvl="0" marL="0" rtl="0" algn="l">
              <a:spcBef>
                <a:spcPts val="1600"/>
              </a:spcBef>
              <a:spcAft>
                <a:spcPts val="1600"/>
              </a:spcAft>
              <a:buNone/>
            </a:pPr>
            <a:r>
              <a:rPr lang="en" sz="1200">
                <a:solidFill>
                  <a:srgbClr val="0D0D0D"/>
                </a:solidFill>
                <a:highlight>
                  <a:srgbClr val="FFFFFF"/>
                </a:highlight>
                <a:latin typeface="Roboto"/>
                <a:ea typeface="Roboto"/>
                <a:cs typeface="Roboto"/>
                <a:sym typeface="Roboto"/>
              </a:rPr>
              <a:t>This assessment is for the road expansion project from the Accra Mall to the Tema Motorway Roundabout.</a:t>
            </a:r>
            <a:endParaRPr sz="1200">
              <a:solidFill>
                <a:srgbClr val="0D0D0D"/>
              </a:solidFill>
              <a:highlight>
                <a:srgbClr val="FFFFFF"/>
              </a:highlight>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ENVIRONMENTAL IMPACTS</a:t>
            </a:r>
            <a:endParaRPr/>
          </a:p>
        </p:txBody>
      </p:sp>
      <p:sp>
        <p:nvSpPr>
          <p:cNvPr id="86" name="Google Shape;86;p15"/>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87" name="Google Shape;87;p15"/>
          <p:cNvSpPr txBox="1"/>
          <p:nvPr>
            <p:ph idx="2" type="body"/>
          </p:nvPr>
        </p:nvSpPr>
        <p:spPr>
          <a:xfrm>
            <a:off x="706925" y="1096800"/>
            <a:ext cx="8014800" cy="36639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just">
              <a:lnSpc>
                <a:spcPct val="100000"/>
              </a:lnSpc>
              <a:spcBef>
                <a:spcPts val="0"/>
              </a:spcBef>
              <a:spcAft>
                <a:spcPts val="0"/>
              </a:spcAft>
              <a:buNone/>
            </a:pPr>
            <a:r>
              <a:rPr b="1" lang="en">
                <a:latin typeface="Times New Roman"/>
                <a:ea typeface="Times New Roman"/>
                <a:cs typeface="Times New Roman"/>
                <a:sym typeface="Times New Roman"/>
              </a:rPr>
              <a:t>Climate change impacts</a:t>
            </a:r>
            <a:endParaRPr b="1">
              <a:latin typeface="Times New Roman"/>
              <a:ea typeface="Times New Roman"/>
              <a:cs typeface="Times New Roman"/>
              <a:sym typeface="Times New Roman"/>
            </a:endParaRPr>
          </a:p>
          <a:p>
            <a:pPr indent="-317500" lvl="0" marL="457200" rtl="0" algn="just">
              <a:lnSpc>
                <a:spcPct val="100000"/>
              </a:lnSpc>
              <a:spcBef>
                <a:spcPts val="1600"/>
              </a:spcBef>
              <a:spcAft>
                <a:spcPts val="0"/>
              </a:spcAft>
              <a:buSzPts val="1400"/>
              <a:buFont typeface="Times New Roman"/>
              <a:buChar char="●"/>
            </a:pPr>
            <a:r>
              <a:rPr lang="en">
                <a:latin typeface="Times New Roman"/>
                <a:ea typeface="Times New Roman"/>
                <a:cs typeface="Times New Roman"/>
                <a:sym typeface="Times New Roman"/>
              </a:rPr>
              <a:t>Greenhouse gas emissions from construction activities and increased vehicle traffic contribute to climate change.</a:t>
            </a:r>
            <a:endParaRPr>
              <a:latin typeface="Times New Roman"/>
              <a:ea typeface="Times New Roman"/>
              <a:cs typeface="Times New Roman"/>
              <a:sym typeface="Times New Roman"/>
            </a:endParaRPr>
          </a:p>
          <a:p>
            <a:pPr indent="0" lvl="0" marL="0" rtl="0" algn="just">
              <a:lnSpc>
                <a:spcPct val="100000"/>
              </a:lnSpc>
              <a:spcBef>
                <a:spcPts val="1600"/>
              </a:spcBef>
              <a:spcAft>
                <a:spcPts val="0"/>
              </a:spcAft>
              <a:buNone/>
            </a:pPr>
            <a:r>
              <a:rPr b="1" lang="en">
                <a:highlight>
                  <a:srgbClr val="FFFFFF"/>
                </a:highlight>
                <a:latin typeface="Times New Roman"/>
                <a:ea typeface="Times New Roman"/>
                <a:cs typeface="Times New Roman"/>
                <a:sym typeface="Times New Roman"/>
              </a:rPr>
              <a:t>Soil and water contamination</a:t>
            </a:r>
            <a:endParaRPr b="1">
              <a:highlight>
                <a:schemeClr val="lt1"/>
              </a:highlight>
              <a:latin typeface="Times New Roman"/>
              <a:ea typeface="Times New Roman"/>
              <a:cs typeface="Times New Roman"/>
              <a:sym typeface="Times New Roman"/>
            </a:endParaRPr>
          </a:p>
          <a:p>
            <a:pPr indent="-317500" lvl="0" marL="457200" rtl="0" algn="just">
              <a:lnSpc>
                <a:spcPct val="100000"/>
              </a:lnSpc>
              <a:spcBef>
                <a:spcPts val="1600"/>
              </a:spcBef>
              <a:spcAft>
                <a:spcPts val="0"/>
              </a:spcAft>
              <a:buSzPts val="1400"/>
              <a:buFont typeface="Times New Roman"/>
              <a:buChar char="●"/>
            </a:pPr>
            <a:r>
              <a:rPr lang="en">
                <a:solidFill>
                  <a:srgbClr val="0D0D0D"/>
                </a:solidFill>
                <a:highlight>
                  <a:srgbClr val="FFFFFF"/>
                </a:highlight>
                <a:latin typeface="Times New Roman"/>
                <a:ea typeface="Times New Roman"/>
                <a:cs typeface="Times New Roman"/>
                <a:sym typeface="Times New Roman"/>
              </a:rPr>
              <a:t>Potential contamination of soil and water from spills of construction materials and chemicals.</a:t>
            </a:r>
            <a:endParaRPr>
              <a:latin typeface="Times New Roman"/>
              <a:ea typeface="Times New Roman"/>
              <a:cs typeface="Times New Roman"/>
              <a:sym typeface="Times New Roman"/>
            </a:endParaRPr>
          </a:p>
          <a:p>
            <a:pPr indent="0" lvl="0" marL="457200" rtl="0" algn="just">
              <a:lnSpc>
                <a:spcPct val="100000"/>
              </a:lnSpc>
              <a:spcBef>
                <a:spcPts val="0"/>
              </a:spcBef>
              <a:spcAft>
                <a:spcPts val="0"/>
              </a:spcAft>
              <a:buNone/>
            </a:pPr>
            <a:r>
              <a:t/>
            </a:r>
            <a:endParaRPr>
              <a:latin typeface="Times New Roman"/>
              <a:ea typeface="Times New Roman"/>
              <a:cs typeface="Times New Roman"/>
              <a:sym typeface="Times New Roman"/>
            </a:endParaRPr>
          </a:p>
          <a:p>
            <a:pPr indent="0" lvl="0" marL="0" rtl="0" algn="just">
              <a:lnSpc>
                <a:spcPct val="100000"/>
              </a:lnSpc>
              <a:spcBef>
                <a:spcPts val="0"/>
              </a:spcBef>
              <a:spcAft>
                <a:spcPts val="0"/>
              </a:spcAft>
              <a:buNone/>
            </a:pPr>
            <a:r>
              <a:t/>
            </a:r>
            <a:endParaRPr>
              <a:latin typeface="Times New Roman"/>
              <a:ea typeface="Times New Roman"/>
              <a:cs typeface="Times New Roman"/>
              <a:sym typeface="Times New Roman"/>
            </a:endParaRPr>
          </a:p>
          <a:p>
            <a:pPr indent="0" lvl="0" marL="0" rtl="0" algn="just">
              <a:lnSpc>
                <a:spcPct val="100000"/>
              </a:lnSpc>
              <a:spcBef>
                <a:spcPts val="0"/>
              </a:spcBef>
              <a:spcAft>
                <a:spcPts val="0"/>
              </a:spcAft>
              <a:buNone/>
            </a:pPr>
            <a:r>
              <a:rPr b="1" lang="en">
                <a:solidFill>
                  <a:srgbClr val="0D0D0D"/>
                </a:solidFill>
                <a:highlight>
                  <a:srgbClr val="FFFFFF"/>
                </a:highlight>
                <a:latin typeface="Times New Roman"/>
                <a:ea typeface="Times New Roman"/>
                <a:cs typeface="Times New Roman"/>
                <a:sym typeface="Times New Roman"/>
              </a:rPr>
              <a:t>Air pollution</a:t>
            </a:r>
            <a:endParaRPr b="1">
              <a:solidFill>
                <a:srgbClr val="0D0D0D"/>
              </a:solidFill>
              <a:highlight>
                <a:srgbClr val="FFFFFF"/>
              </a:highlight>
              <a:latin typeface="Times New Roman"/>
              <a:ea typeface="Times New Roman"/>
              <a:cs typeface="Times New Roman"/>
              <a:sym typeface="Times New Roman"/>
            </a:endParaRPr>
          </a:p>
          <a:p>
            <a:pPr indent="-317500" lvl="0" marL="457200" rtl="0" algn="just">
              <a:lnSpc>
                <a:spcPct val="100000"/>
              </a:lnSpc>
              <a:spcBef>
                <a:spcPts val="0"/>
              </a:spcBef>
              <a:spcAft>
                <a:spcPts val="0"/>
              </a:spcAft>
              <a:buClr>
                <a:srgbClr val="0D0D0D"/>
              </a:buClr>
              <a:buSzPts val="1400"/>
              <a:buFont typeface="Times New Roman"/>
              <a:buChar char="●"/>
            </a:pPr>
            <a:r>
              <a:rPr lang="en">
                <a:solidFill>
                  <a:srgbClr val="0D0D0D"/>
                </a:solidFill>
                <a:highlight>
                  <a:srgbClr val="FFFFFF"/>
                </a:highlight>
                <a:latin typeface="Times New Roman"/>
                <a:ea typeface="Times New Roman"/>
                <a:cs typeface="Times New Roman"/>
                <a:sym typeface="Times New Roman"/>
              </a:rPr>
              <a:t>Emissions from construction machinery and increased traffic can lead to air pollution, affecting air quality and public health.</a:t>
            </a:r>
            <a:endParaRPr b="1">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6"/>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ENVIRONMENTAL IMPACTS</a:t>
            </a:r>
            <a:endParaRPr/>
          </a:p>
        </p:txBody>
      </p:sp>
      <p:sp>
        <p:nvSpPr>
          <p:cNvPr id="93" name="Google Shape;93;p16"/>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94" name="Google Shape;94;p16"/>
          <p:cNvSpPr txBox="1"/>
          <p:nvPr>
            <p:ph idx="2" type="body"/>
          </p:nvPr>
        </p:nvSpPr>
        <p:spPr>
          <a:xfrm>
            <a:off x="706925" y="1096800"/>
            <a:ext cx="8014800" cy="3182400"/>
          </a:xfrm>
          <a:prstGeom prst="rect">
            <a:avLst/>
          </a:prstGeom>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1500"/>
              </a:spcBef>
              <a:spcAft>
                <a:spcPts val="0"/>
              </a:spcAft>
              <a:buNone/>
            </a:pPr>
            <a:r>
              <a:rPr b="1" lang="en">
                <a:solidFill>
                  <a:srgbClr val="0D0D0D"/>
                </a:solidFill>
                <a:highlight>
                  <a:srgbClr val="FFFFFF"/>
                </a:highlight>
                <a:latin typeface="Times New Roman"/>
                <a:ea typeface="Times New Roman"/>
                <a:cs typeface="Times New Roman"/>
                <a:sym typeface="Times New Roman"/>
              </a:rPr>
              <a:t>Noise pollution</a:t>
            </a:r>
            <a:endParaRPr b="1">
              <a:solidFill>
                <a:srgbClr val="0D0D0D"/>
              </a:solidFill>
              <a:highlight>
                <a:srgbClr val="FFFFFF"/>
              </a:highlight>
              <a:latin typeface="Times New Roman"/>
              <a:ea typeface="Times New Roman"/>
              <a:cs typeface="Times New Roman"/>
              <a:sym typeface="Times New Roman"/>
            </a:endParaRPr>
          </a:p>
          <a:p>
            <a:pPr indent="-317500" lvl="0" marL="457200" rtl="0" algn="l">
              <a:spcBef>
                <a:spcPts val="1500"/>
              </a:spcBef>
              <a:spcAft>
                <a:spcPts val="0"/>
              </a:spcAft>
              <a:buClr>
                <a:srgbClr val="0D0D0D"/>
              </a:buClr>
              <a:buSzPts val="1400"/>
              <a:buFont typeface="Times New Roman"/>
              <a:buChar char="●"/>
            </a:pPr>
            <a:r>
              <a:rPr lang="en">
                <a:solidFill>
                  <a:srgbClr val="0D0D0D"/>
                </a:solidFill>
                <a:highlight>
                  <a:srgbClr val="FFFFFF"/>
                </a:highlight>
                <a:latin typeface="Times New Roman"/>
                <a:ea typeface="Times New Roman"/>
                <a:cs typeface="Times New Roman"/>
                <a:sym typeface="Times New Roman"/>
              </a:rPr>
              <a:t> Construction noise and increased traffic noise can disturb wildlife and nearby residents.</a:t>
            </a:r>
            <a:endParaRPr sz="1600">
              <a:latin typeface="Times New Roman"/>
              <a:ea typeface="Times New Roman"/>
              <a:cs typeface="Times New Roman"/>
              <a:sym typeface="Times New Roman"/>
            </a:endParaRPr>
          </a:p>
          <a:p>
            <a:pPr indent="0" lvl="0" marL="0" rtl="0" algn="just">
              <a:lnSpc>
                <a:spcPct val="100000"/>
              </a:lnSpc>
              <a:spcBef>
                <a:spcPts val="1500"/>
              </a:spcBef>
              <a:spcAft>
                <a:spcPts val="0"/>
              </a:spcAft>
              <a:buNone/>
            </a:pPr>
            <a:r>
              <a:rPr b="1" lang="en">
                <a:solidFill>
                  <a:srgbClr val="0D0D0D"/>
                </a:solidFill>
                <a:highlight>
                  <a:srgbClr val="FFFFFF"/>
                </a:highlight>
                <a:latin typeface="Times New Roman"/>
                <a:ea typeface="Times New Roman"/>
                <a:cs typeface="Times New Roman"/>
                <a:sym typeface="Times New Roman"/>
              </a:rPr>
              <a:t>Visual impacts</a:t>
            </a:r>
            <a:endParaRPr b="1">
              <a:solidFill>
                <a:srgbClr val="0D0D0D"/>
              </a:solidFill>
              <a:highlight>
                <a:srgbClr val="FFFFFF"/>
              </a:highlight>
              <a:latin typeface="Times New Roman"/>
              <a:ea typeface="Times New Roman"/>
              <a:cs typeface="Times New Roman"/>
              <a:sym typeface="Times New Roman"/>
            </a:endParaRPr>
          </a:p>
          <a:p>
            <a:pPr indent="-317500" lvl="0" marL="457200" rtl="0" algn="just">
              <a:lnSpc>
                <a:spcPct val="100000"/>
              </a:lnSpc>
              <a:spcBef>
                <a:spcPts val="0"/>
              </a:spcBef>
              <a:spcAft>
                <a:spcPts val="0"/>
              </a:spcAft>
              <a:buClr>
                <a:srgbClr val="0D0D0D"/>
              </a:buClr>
              <a:buSzPts val="1400"/>
              <a:buFont typeface="Times New Roman"/>
              <a:buChar char="●"/>
            </a:pPr>
            <a:r>
              <a:rPr lang="en">
                <a:solidFill>
                  <a:srgbClr val="0D0D0D"/>
                </a:solidFill>
                <a:highlight>
                  <a:srgbClr val="FFFFFF"/>
                </a:highlight>
                <a:latin typeface="Times New Roman"/>
                <a:ea typeface="Times New Roman"/>
                <a:cs typeface="Times New Roman"/>
                <a:sym typeface="Times New Roman"/>
              </a:rPr>
              <a:t>Alteration of the visual landscape due to construction of infrastructure and changes in land use.</a:t>
            </a:r>
            <a:endParaRPr sz="1600">
              <a:latin typeface="Times New Roman"/>
              <a:ea typeface="Times New Roman"/>
              <a:cs typeface="Times New Roman"/>
              <a:sym typeface="Times New Roman"/>
            </a:endParaRPr>
          </a:p>
          <a:p>
            <a:pPr indent="0" lvl="0" marL="0" rtl="0" algn="just">
              <a:lnSpc>
                <a:spcPct val="100000"/>
              </a:lnSpc>
              <a:spcBef>
                <a:spcPts val="0"/>
              </a:spcBef>
              <a:spcAft>
                <a:spcPts val="0"/>
              </a:spcAft>
              <a:buNone/>
            </a:pPr>
            <a:r>
              <a:t/>
            </a:r>
            <a:endParaRPr sz="1600">
              <a:latin typeface="Times New Roman"/>
              <a:ea typeface="Times New Roman"/>
              <a:cs typeface="Times New Roman"/>
              <a:sym typeface="Times New Roman"/>
            </a:endParaRPr>
          </a:p>
          <a:p>
            <a:pPr indent="0" lvl="0" marL="0" rtl="0" algn="just">
              <a:lnSpc>
                <a:spcPct val="100000"/>
              </a:lnSpc>
              <a:spcBef>
                <a:spcPts val="0"/>
              </a:spcBef>
              <a:spcAft>
                <a:spcPts val="0"/>
              </a:spcAft>
              <a:buNone/>
            </a:pPr>
            <a:r>
              <a:rPr b="1" lang="en">
                <a:solidFill>
                  <a:srgbClr val="0D0D0D"/>
                </a:solidFill>
                <a:highlight>
                  <a:srgbClr val="FFFFFF"/>
                </a:highlight>
                <a:latin typeface="Times New Roman"/>
                <a:ea typeface="Times New Roman"/>
                <a:cs typeface="Times New Roman"/>
                <a:sym typeface="Times New Roman"/>
              </a:rPr>
              <a:t>Loss of biodiversity</a:t>
            </a:r>
            <a:endParaRPr b="1">
              <a:solidFill>
                <a:srgbClr val="0D0D0D"/>
              </a:solidFill>
              <a:highlight>
                <a:srgbClr val="FFFFFF"/>
              </a:highlight>
              <a:latin typeface="Times New Roman"/>
              <a:ea typeface="Times New Roman"/>
              <a:cs typeface="Times New Roman"/>
              <a:sym typeface="Times New Roman"/>
            </a:endParaRPr>
          </a:p>
          <a:p>
            <a:pPr indent="-317500" lvl="0" marL="457200" rtl="0" algn="just">
              <a:lnSpc>
                <a:spcPct val="100000"/>
              </a:lnSpc>
              <a:spcBef>
                <a:spcPts val="0"/>
              </a:spcBef>
              <a:spcAft>
                <a:spcPts val="0"/>
              </a:spcAft>
              <a:buClr>
                <a:srgbClr val="0D0D0D"/>
              </a:buClr>
              <a:buSzPts val="1400"/>
              <a:buFont typeface="Times New Roman"/>
              <a:buChar char="●"/>
            </a:pPr>
            <a:r>
              <a:rPr lang="en">
                <a:solidFill>
                  <a:srgbClr val="0D0D0D"/>
                </a:solidFill>
                <a:highlight>
                  <a:srgbClr val="FFFFFF"/>
                </a:highlight>
                <a:latin typeface="Times New Roman"/>
                <a:ea typeface="Times New Roman"/>
                <a:cs typeface="Times New Roman"/>
                <a:sym typeface="Times New Roman"/>
              </a:rPr>
              <a:t>Destruction of habitat may result in the loss of plant and animal species.</a:t>
            </a:r>
            <a:endParaRPr sz="1600">
              <a:latin typeface="Times New Roman"/>
              <a:ea typeface="Times New Roman"/>
              <a:cs typeface="Times New Roman"/>
              <a:sym typeface="Times New Roman"/>
            </a:endParaRPr>
          </a:p>
          <a:p>
            <a:pPr indent="0" lvl="0" marL="0" rtl="0" algn="just">
              <a:lnSpc>
                <a:spcPct val="100000"/>
              </a:lnSpc>
              <a:spcBef>
                <a:spcPts val="0"/>
              </a:spcBef>
              <a:spcAft>
                <a:spcPts val="0"/>
              </a:spcAft>
              <a:buNone/>
            </a:pPr>
            <a:r>
              <a:t/>
            </a:r>
            <a:endParaRPr sz="1600">
              <a:latin typeface="Times New Roman"/>
              <a:ea typeface="Times New Roman"/>
              <a:cs typeface="Times New Roman"/>
              <a:sym typeface="Times New Roman"/>
            </a:endParaRPr>
          </a:p>
          <a:p>
            <a:pPr indent="0" lvl="0" marL="0" rtl="0" algn="just">
              <a:lnSpc>
                <a:spcPct val="100000"/>
              </a:lnSpc>
              <a:spcBef>
                <a:spcPts val="0"/>
              </a:spcBef>
              <a:spcAft>
                <a:spcPts val="0"/>
              </a:spcAft>
              <a:buNone/>
            </a:pPr>
            <a:r>
              <a:t/>
            </a:r>
            <a:endParaRPr b="1" sz="16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7"/>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MITIGATION MEASURES</a:t>
            </a:r>
            <a:endParaRPr/>
          </a:p>
        </p:txBody>
      </p:sp>
      <p:sp>
        <p:nvSpPr>
          <p:cNvPr id="100" name="Google Shape;100;p17"/>
          <p:cNvSpPr txBox="1"/>
          <p:nvPr>
            <p:ph idx="1" type="body"/>
          </p:nvPr>
        </p:nvSpPr>
        <p:spPr>
          <a:xfrm>
            <a:off x="-23997" y="1455750"/>
            <a:ext cx="3071400" cy="3002400"/>
          </a:xfrm>
          <a:prstGeom prst="rect">
            <a:avLst/>
          </a:prstGeom>
        </p:spPr>
        <p:txBody>
          <a:bodyPr anchorCtr="0" anchor="t" bIns="91425" lIns="91425" spcFirstLastPara="1" rIns="91425" wrap="square" tIns="91425">
            <a:noAutofit/>
          </a:bodyPr>
          <a:lstStyle/>
          <a:p>
            <a:pPr indent="0" lvl="0" marL="0" rtl="0" algn="just">
              <a:spcBef>
                <a:spcPts val="1500"/>
              </a:spcBef>
              <a:spcAft>
                <a:spcPts val="0"/>
              </a:spcAft>
              <a:buNone/>
            </a:pPr>
            <a:r>
              <a:rPr b="1" lang="en" sz="1500">
                <a:solidFill>
                  <a:srgbClr val="0D0D0D"/>
                </a:solidFill>
                <a:highlight>
                  <a:srgbClr val="FFFFFF"/>
                </a:highlight>
                <a:latin typeface="Times New Roman"/>
                <a:ea typeface="Times New Roman"/>
                <a:cs typeface="Times New Roman"/>
                <a:sym typeface="Times New Roman"/>
              </a:rPr>
              <a:t>Climate change impacts:</a:t>
            </a:r>
            <a:endParaRPr b="1" sz="1500">
              <a:solidFill>
                <a:srgbClr val="0D0D0D"/>
              </a:solidFill>
              <a:highlight>
                <a:srgbClr val="FFFFFF"/>
              </a:highlight>
              <a:latin typeface="Times New Roman"/>
              <a:ea typeface="Times New Roman"/>
              <a:cs typeface="Times New Roman"/>
              <a:sym typeface="Times New Roman"/>
            </a:endParaRPr>
          </a:p>
          <a:p>
            <a:pPr indent="-304800" lvl="0" marL="457200" rtl="0" algn="just">
              <a:spcBef>
                <a:spcPts val="150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Implement measures to reduce greenhouse gas emissions, such as promoting public transportation and encouraging energy-efficient construction practices.</a:t>
            </a:r>
            <a:endParaRPr sz="1200">
              <a:solidFill>
                <a:srgbClr val="0D0D0D"/>
              </a:solidFill>
              <a:highlight>
                <a:srgbClr val="FFFFFF"/>
              </a:highlight>
              <a:latin typeface="Roboto"/>
              <a:ea typeface="Roboto"/>
              <a:cs typeface="Roboto"/>
              <a:sym typeface="Roboto"/>
            </a:endParaRPr>
          </a:p>
          <a:p>
            <a:pPr indent="-304800" lvl="0" marL="457200" rtl="0" algn="just">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Incorporate climate change adaptation strategies into design and construction plans to enhance resilience to climate-related hazards.</a:t>
            </a:r>
            <a:endParaRPr sz="1200">
              <a:solidFill>
                <a:srgbClr val="0D0D0D"/>
              </a:solidFill>
              <a:highlight>
                <a:srgbClr val="FFFFFF"/>
              </a:highlight>
              <a:latin typeface="Roboto"/>
              <a:ea typeface="Roboto"/>
              <a:cs typeface="Roboto"/>
              <a:sym typeface="Roboto"/>
            </a:endParaRPr>
          </a:p>
          <a:p>
            <a:pPr indent="0" lvl="0" marL="457200" rtl="0" algn="just">
              <a:spcBef>
                <a:spcPts val="1500"/>
              </a:spcBef>
              <a:spcAft>
                <a:spcPts val="1200"/>
              </a:spcAft>
              <a:buNone/>
            </a:pPr>
            <a:r>
              <a:t/>
            </a:r>
            <a:endParaRPr b="1" sz="2100">
              <a:solidFill>
                <a:schemeClr val="dk1"/>
              </a:solidFill>
            </a:endParaRPr>
          </a:p>
        </p:txBody>
      </p:sp>
      <p:sp>
        <p:nvSpPr>
          <p:cNvPr id="101" name="Google Shape;101;p17"/>
          <p:cNvSpPr txBox="1"/>
          <p:nvPr>
            <p:ph idx="1" type="body"/>
          </p:nvPr>
        </p:nvSpPr>
        <p:spPr>
          <a:xfrm>
            <a:off x="2895003" y="1443750"/>
            <a:ext cx="3071400" cy="3002400"/>
          </a:xfrm>
          <a:prstGeom prst="rect">
            <a:avLst/>
          </a:prstGeom>
        </p:spPr>
        <p:txBody>
          <a:bodyPr anchorCtr="0" anchor="t" bIns="91425" lIns="91425" spcFirstLastPara="1" rIns="91425" wrap="square" tIns="91425">
            <a:noAutofit/>
          </a:bodyPr>
          <a:lstStyle/>
          <a:p>
            <a:pPr indent="0" lvl="0" marL="0" rtl="0" algn="just">
              <a:spcBef>
                <a:spcPts val="1500"/>
              </a:spcBef>
              <a:spcAft>
                <a:spcPts val="0"/>
              </a:spcAft>
              <a:buNone/>
            </a:pPr>
            <a:r>
              <a:rPr b="1" lang="en" sz="1500">
                <a:solidFill>
                  <a:srgbClr val="0D0D0D"/>
                </a:solidFill>
                <a:highlight>
                  <a:srgbClr val="FFFFFF"/>
                </a:highlight>
                <a:latin typeface="Times New Roman"/>
                <a:ea typeface="Times New Roman"/>
                <a:cs typeface="Times New Roman"/>
                <a:sym typeface="Times New Roman"/>
              </a:rPr>
              <a:t>Soil and water contamination</a:t>
            </a:r>
            <a:endParaRPr b="1" sz="1500">
              <a:solidFill>
                <a:srgbClr val="0D0D0D"/>
              </a:solidFill>
              <a:highlight>
                <a:srgbClr val="FFFFFF"/>
              </a:highlight>
              <a:latin typeface="Times New Roman"/>
              <a:ea typeface="Times New Roman"/>
              <a:cs typeface="Times New Roman"/>
              <a:sym typeface="Times New Roman"/>
            </a:endParaRPr>
          </a:p>
          <a:p>
            <a:pPr indent="-304800" lvl="0" marL="457200" rtl="0" algn="just">
              <a:spcBef>
                <a:spcPts val="150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Implement spill prevention and response plans to minimize the risk of soil and water contamination during construction.</a:t>
            </a:r>
            <a:endParaRPr sz="1200">
              <a:solidFill>
                <a:srgbClr val="0D0D0D"/>
              </a:solidFill>
              <a:highlight>
                <a:srgbClr val="FFFFFF"/>
              </a:highlight>
              <a:latin typeface="Roboto"/>
              <a:ea typeface="Roboto"/>
              <a:cs typeface="Roboto"/>
              <a:sym typeface="Roboto"/>
            </a:endParaRPr>
          </a:p>
          <a:p>
            <a:pPr indent="-304800" lvl="0" marL="457200" rtl="0" algn="just">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Properly dispose of construction materials and chemicals to prevent pollution of soil and water resources.</a:t>
            </a:r>
            <a:endParaRPr b="1" sz="2100">
              <a:solidFill>
                <a:schemeClr val="dk1"/>
              </a:solidFill>
            </a:endParaRPr>
          </a:p>
        </p:txBody>
      </p:sp>
      <p:sp>
        <p:nvSpPr>
          <p:cNvPr id="102" name="Google Shape;102;p17"/>
          <p:cNvSpPr txBox="1"/>
          <p:nvPr>
            <p:ph idx="1" type="body"/>
          </p:nvPr>
        </p:nvSpPr>
        <p:spPr>
          <a:xfrm>
            <a:off x="5990928" y="1637125"/>
            <a:ext cx="3071400" cy="3002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sz="1500">
                <a:solidFill>
                  <a:srgbClr val="0D0D0D"/>
                </a:solidFill>
                <a:highlight>
                  <a:srgbClr val="FFFFFF"/>
                </a:highlight>
                <a:latin typeface="Times New Roman"/>
                <a:ea typeface="Times New Roman"/>
                <a:cs typeface="Times New Roman"/>
                <a:sym typeface="Times New Roman"/>
              </a:rPr>
              <a:t>Air pollution:</a:t>
            </a:r>
            <a:endParaRPr b="1" sz="1500">
              <a:solidFill>
                <a:srgbClr val="0D0D0D"/>
              </a:solidFill>
              <a:highlight>
                <a:srgbClr val="FFFFFF"/>
              </a:highlight>
              <a:latin typeface="Times New Roman"/>
              <a:ea typeface="Times New Roman"/>
              <a:cs typeface="Times New Roman"/>
              <a:sym typeface="Times New Roman"/>
            </a:endParaRPr>
          </a:p>
          <a:p>
            <a:pPr indent="-304800" lvl="0" marL="457200" rtl="0" algn="just">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Require the use of low-emission construction machinery and equipment.</a:t>
            </a:r>
            <a:endParaRPr sz="1200">
              <a:solidFill>
                <a:srgbClr val="0D0D0D"/>
              </a:solidFill>
              <a:highlight>
                <a:srgbClr val="FFFFFF"/>
              </a:highlight>
              <a:latin typeface="Roboto"/>
              <a:ea typeface="Roboto"/>
              <a:cs typeface="Roboto"/>
              <a:sym typeface="Roboto"/>
            </a:endParaRPr>
          </a:p>
          <a:p>
            <a:pPr indent="-304800" lvl="0" marL="457200" rtl="0" algn="just">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Implement dust control measures, such as watering down construction sites and using dust suppression technologies.</a:t>
            </a:r>
            <a:endParaRPr sz="1200">
              <a:solidFill>
                <a:srgbClr val="0D0D0D"/>
              </a:solidFill>
              <a:highlight>
                <a:srgbClr val="FFFFFF"/>
              </a:highlight>
              <a:latin typeface="Roboto"/>
              <a:ea typeface="Roboto"/>
              <a:cs typeface="Roboto"/>
              <a:sym typeface="Roboto"/>
            </a:endParaRPr>
          </a:p>
          <a:p>
            <a:pPr indent="0" lvl="0" marL="457200" rtl="0" algn="just">
              <a:spcBef>
                <a:spcPts val="1500"/>
              </a:spcBef>
              <a:spcAft>
                <a:spcPts val="1500"/>
              </a:spcAft>
              <a:buNone/>
            </a:pPr>
            <a:r>
              <a:t/>
            </a:r>
            <a:endParaRPr b="1" sz="1500">
              <a:solidFill>
                <a:srgbClr val="0D0D0D"/>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8"/>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MITIGATION MEASURES</a:t>
            </a:r>
            <a:endParaRPr/>
          </a:p>
        </p:txBody>
      </p:sp>
      <p:sp>
        <p:nvSpPr>
          <p:cNvPr id="108" name="Google Shape;108;p18"/>
          <p:cNvSpPr txBox="1"/>
          <p:nvPr>
            <p:ph idx="1" type="body"/>
          </p:nvPr>
        </p:nvSpPr>
        <p:spPr>
          <a:xfrm>
            <a:off x="-23997" y="1531950"/>
            <a:ext cx="3071400" cy="3002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sz="1500">
                <a:solidFill>
                  <a:srgbClr val="0D0D0D"/>
                </a:solidFill>
                <a:highlight>
                  <a:srgbClr val="FFFFFF"/>
                </a:highlight>
                <a:latin typeface="Times New Roman"/>
                <a:ea typeface="Times New Roman"/>
                <a:cs typeface="Times New Roman"/>
                <a:sym typeface="Times New Roman"/>
              </a:rPr>
              <a:t>Noise pollution:</a:t>
            </a:r>
            <a:endParaRPr b="1" sz="1500">
              <a:solidFill>
                <a:srgbClr val="0D0D0D"/>
              </a:solidFill>
              <a:highlight>
                <a:srgbClr val="FFFFFF"/>
              </a:highlight>
              <a:latin typeface="Times New Roman"/>
              <a:ea typeface="Times New Roman"/>
              <a:cs typeface="Times New Roman"/>
              <a:sym typeface="Times New Roman"/>
            </a:endParaRPr>
          </a:p>
          <a:p>
            <a:pPr indent="-304800" lvl="0" marL="457200" rtl="0" algn="just">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Implement noise barriers and sound walls along the motorway to mitigate noise impacts on nearby residents and wildlife.</a:t>
            </a:r>
            <a:endParaRPr sz="1200">
              <a:solidFill>
                <a:srgbClr val="0D0D0D"/>
              </a:solidFill>
              <a:highlight>
                <a:srgbClr val="FFFFFF"/>
              </a:highlight>
              <a:latin typeface="Roboto"/>
              <a:ea typeface="Roboto"/>
              <a:cs typeface="Roboto"/>
              <a:sym typeface="Roboto"/>
            </a:endParaRPr>
          </a:p>
          <a:p>
            <a:pPr indent="-304800" lvl="0" marL="457200" rtl="0" algn="just">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Schedule construction activities during off-peak hours to minimize noise disturbances.</a:t>
            </a:r>
            <a:endParaRPr sz="1200">
              <a:solidFill>
                <a:srgbClr val="0D0D0D"/>
              </a:solidFill>
              <a:highlight>
                <a:srgbClr val="FFFFFF"/>
              </a:highlight>
              <a:latin typeface="Roboto"/>
              <a:ea typeface="Roboto"/>
              <a:cs typeface="Roboto"/>
              <a:sym typeface="Roboto"/>
            </a:endParaRPr>
          </a:p>
          <a:p>
            <a:pPr indent="0" lvl="0" marL="0" rtl="0" algn="just">
              <a:spcBef>
                <a:spcPts val="1500"/>
              </a:spcBef>
              <a:spcAft>
                <a:spcPts val="0"/>
              </a:spcAft>
              <a:buNone/>
            </a:pPr>
            <a:r>
              <a:t/>
            </a:r>
            <a:endParaRPr b="1" sz="1500">
              <a:solidFill>
                <a:srgbClr val="0D0D0D"/>
              </a:solidFill>
              <a:highlight>
                <a:srgbClr val="FFFFFF"/>
              </a:highlight>
              <a:latin typeface="Times New Roman"/>
              <a:ea typeface="Times New Roman"/>
              <a:cs typeface="Times New Roman"/>
              <a:sym typeface="Times New Roman"/>
            </a:endParaRPr>
          </a:p>
          <a:p>
            <a:pPr indent="0" lvl="0" marL="457200" rtl="0" algn="just">
              <a:spcBef>
                <a:spcPts val="1500"/>
              </a:spcBef>
              <a:spcAft>
                <a:spcPts val="1200"/>
              </a:spcAft>
              <a:buNone/>
            </a:pPr>
            <a:r>
              <a:t/>
            </a:r>
            <a:endParaRPr b="1" sz="2100">
              <a:solidFill>
                <a:schemeClr val="dk1"/>
              </a:solidFill>
            </a:endParaRPr>
          </a:p>
        </p:txBody>
      </p:sp>
      <p:sp>
        <p:nvSpPr>
          <p:cNvPr id="109" name="Google Shape;109;p18"/>
          <p:cNvSpPr txBox="1"/>
          <p:nvPr>
            <p:ph idx="1" type="body"/>
          </p:nvPr>
        </p:nvSpPr>
        <p:spPr>
          <a:xfrm>
            <a:off x="3047403" y="1291350"/>
            <a:ext cx="3071400" cy="3002400"/>
          </a:xfrm>
          <a:prstGeom prst="rect">
            <a:avLst/>
          </a:prstGeom>
        </p:spPr>
        <p:txBody>
          <a:bodyPr anchorCtr="0" anchor="t" bIns="91425" lIns="91425" spcFirstLastPara="1" rIns="91425" wrap="square" tIns="91425">
            <a:noAutofit/>
          </a:bodyPr>
          <a:lstStyle/>
          <a:p>
            <a:pPr indent="0" lvl="0" marL="0" rtl="0" algn="l">
              <a:spcBef>
                <a:spcPts val="1500"/>
              </a:spcBef>
              <a:spcAft>
                <a:spcPts val="0"/>
              </a:spcAft>
              <a:buNone/>
            </a:pPr>
            <a:r>
              <a:rPr b="1" lang="en" sz="1500">
                <a:solidFill>
                  <a:srgbClr val="0D0D0D"/>
                </a:solidFill>
                <a:highlight>
                  <a:srgbClr val="FFFFFF"/>
                </a:highlight>
                <a:latin typeface="Times New Roman"/>
                <a:ea typeface="Times New Roman"/>
                <a:cs typeface="Times New Roman"/>
                <a:sym typeface="Times New Roman"/>
              </a:rPr>
              <a:t>Visual impacts and waste management</a:t>
            </a:r>
            <a:endParaRPr b="1" sz="1500">
              <a:solidFill>
                <a:srgbClr val="0D0D0D"/>
              </a:solidFill>
              <a:highlight>
                <a:srgbClr val="FFFFFF"/>
              </a:highlight>
              <a:latin typeface="Times New Roman"/>
              <a:ea typeface="Times New Roman"/>
              <a:cs typeface="Times New Roman"/>
              <a:sym typeface="Times New Roman"/>
            </a:endParaRPr>
          </a:p>
          <a:p>
            <a:pPr indent="-304800" lvl="0" marL="457200" rtl="0" algn="l">
              <a:spcBef>
                <a:spcPts val="150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Install screening barriers around the worksite.</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Implement strict waste management to prevent debris accumulation.</a:t>
            </a:r>
            <a:endParaRPr sz="1200">
              <a:solidFill>
                <a:srgbClr val="0D0D0D"/>
              </a:solidFill>
              <a:highlight>
                <a:srgbClr val="FFFFFF"/>
              </a:highlight>
              <a:latin typeface="Roboto"/>
              <a:ea typeface="Roboto"/>
              <a:cs typeface="Roboto"/>
              <a:sym typeface="Roboto"/>
            </a:endParaRPr>
          </a:p>
          <a:p>
            <a:pPr indent="0" lvl="0" marL="0" rtl="0" algn="just">
              <a:spcBef>
                <a:spcPts val="1500"/>
              </a:spcBef>
              <a:spcAft>
                <a:spcPts val="1500"/>
              </a:spcAft>
              <a:buNone/>
            </a:pPr>
            <a:r>
              <a:t/>
            </a:r>
            <a:endParaRPr b="1" sz="1500">
              <a:solidFill>
                <a:srgbClr val="0D0D0D"/>
              </a:solidFill>
              <a:highlight>
                <a:srgbClr val="FFFFFF"/>
              </a:highlight>
              <a:latin typeface="Times New Roman"/>
              <a:ea typeface="Times New Roman"/>
              <a:cs typeface="Times New Roman"/>
              <a:sym typeface="Times New Roman"/>
            </a:endParaRPr>
          </a:p>
        </p:txBody>
      </p:sp>
      <p:sp>
        <p:nvSpPr>
          <p:cNvPr id="110" name="Google Shape;110;p18"/>
          <p:cNvSpPr txBox="1"/>
          <p:nvPr>
            <p:ph idx="1" type="body"/>
          </p:nvPr>
        </p:nvSpPr>
        <p:spPr>
          <a:xfrm>
            <a:off x="5990928" y="1484725"/>
            <a:ext cx="30714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500">
                <a:solidFill>
                  <a:srgbClr val="0D0D0D"/>
                </a:solidFill>
                <a:highlight>
                  <a:srgbClr val="FFFFFF"/>
                </a:highlight>
                <a:latin typeface="Times New Roman"/>
                <a:ea typeface="Times New Roman"/>
                <a:cs typeface="Times New Roman"/>
                <a:sym typeface="Times New Roman"/>
              </a:rPr>
              <a:t>Loss of biodiversity</a:t>
            </a:r>
            <a:endParaRPr b="1" sz="1500">
              <a:solidFill>
                <a:srgbClr val="0D0D0D"/>
              </a:solidFill>
              <a:highlight>
                <a:srgbClr val="FFFFFF"/>
              </a:highlight>
              <a:latin typeface="Times New Roman"/>
              <a:ea typeface="Times New Roman"/>
              <a:cs typeface="Times New Roman"/>
              <a:sym typeface="Times New Roman"/>
            </a:endParaRPr>
          </a:p>
          <a:p>
            <a:pPr indent="-304800" lvl="0" marL="457200" rtl="0" algn="l">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Implement habitat enhancement measures, such as planting native vegetation and creating artificial habitat structures.</a:t>
            </a:r>
            <a:endParaRPr sz="1200">
              <a:solidFill>
                <a:srgbClr val="0D0D0D"/>
              </a:solidFill>
              <a:highlight>
                <a:srgbClr val="FFFFFF"/>
              </a:highlight>
              <a:latin typeface="Roboto"/>
              <a:ea typeface="Roboto"/>
              <a:cs typeface="Roboto"/>
              <a:sym typeface="Roboto"/>
            </a:endParaRPr>
          </a:p>
          <a:p>
            <a:pPr indent="-304800" lvl="0" marL="457200" rtl="0" algn="l">
              <a:spcBef>
                <a:spcPts val="0"/>
              </a:spcBef>
              <a:spcAft>
                <a:spcPts val="0"/>
              </a:spcAft>
              <a:buClr>
                <a:srgbClr val="0D0D0D"/>
              </a:buClr>
              <a:buSzPts val="1200"/>
              <a:buFont typeface="Roboto"/>
              <a:buChar char="●"/>
            </a:pPr>
            <a:r>
              <a:rPr lang="en" sz="1200">
                <a:solidFill>
                  <a:srgbClr val="0D0D0D"/>
                </a:solidFill>
                <a:highlight>
                  <a:srgbClr val="FFFFFF"/>
                </a:highlight>
                <a:latin typeface="Roboto"/>
                <a:ea typeface="Roboto"/>
                <a:cs typeface="Roboto"/>
                <a:sym typeface="Roboto"/>
              </a:rPr>
              <a:t>Monitor biodiversity before, during, and after construction to assess the effectiveness of mitigation measures.</a:t>
            </a:r>
            <a:endParaRPr sz="1200">
              <a:solidFill>
                <a:srgbClr val="0D0D0D"/>
              </a:solidFill>
              <a:highlight>
                <a:srgbClr val="FFFFFF"/>
              </a:highlight>
              <a:latin typeface="Roboto"/>
              <a:ea typeface="Roboto"/>
              <a:cs typeface="Roboto"/>
              <a:sym typeface="Roboto"/>
            </a:endParaRPr>
          </a:p>
          <a:p>
            <a:pPr indent="0" lvl="0" marL="0" rtl="0" algn="just">
              <a:spcBef>
                <a:spcPts val="0"/>
              </a:spcBef>
              <a:spcAft>
                <a:spcPts val="0"/>
              </a:spcAft>
              <a:buNone/>
            </a:pPr>
            <a:r>
              <a:t/>
            </a:r>
            <a:endParaRPr b="1" sz="1500">
              <a:solidFill>
                <a:srgbClr val="0D0D0D"/>
              </a:solidFill>
              <a:highlight>
                <a:srgbClr val="FFFFFF"/>
              </a:highlight>
              <a:latin typeface="Times New Roman"/>
              <a:ea typeface="Times New Roman"/>
              <a:cs typeface="Times New Roman"/>
              <a:sym typeface="Times New Roman"/>
            </a:endParaRPr>
          </a:p>
          <a:p>
            <a:pPr indent="0" lvl="0" marL="457200" rtl="0" algn="just">
              <a:spcBef>
                <a:spcPts val="1500"/>
              </a:spcBef>
              <a:spcAft>
                <a:spcPts val="1500"/>
              </a:spcAft>
              <a:buNone/>
            </a:pPr>
            <a:r>
              <a:t/>
            </a:r>
            <a:endParaRPr b="1" sz="1500">
              <a:solidFill>
                <a:srgbClr val="0D0D0D"/>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9"/>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MONITORING MEASURES</a:t>
            </a:r>
            <a:endParaRPr/>
          </a:p>
        </p:txBody>
      </p:sp>
      <p:sp>
        <p:nvSpPr>
          <p:cNvPr id="116" name="Google Shape;116;p19"/>
          <p:cNvSpPr txBox="1"/>
          <p:nvPr>
            <p:ph idx="2" type="body"/>
          </p:nvPr>
        </p:nvSpPr>
        <p:spPr>
          <a:xfrm>
            <a:off x="423450" y="1082175"/>
            <a:ext cx="8297100" cy="35025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Establish regular environmental monitoring programs to track key indicators such as water and air quality, noise levels, and biodiversity.</a:t>
            </a:r>
            <a:endParaRPr/>
          </a:p>
          <a:p>
            <a:pPr indent="-317500" lvl="0" marL="457200" rtl="0" algn="l">
              <a:spcBef>
                <a:spcPts val="0"/>
              </a:spcBef>
              <a:spcAft>
                <a:spcPts val="0"/>
              </a:spcAft>
              <a:buSzPts val="1400"/>
              <a:buChar char="●"/>
            </a:pPr>
            <a:r>
              <a:rPr lang="en"/>
              <a:t>Conduct construction site inspections to ensure compliance with environmental regulations and management plans.</a:t>
            </a:r>
            <a:endParaRPr/>
          </a:p>
          <a:p>
            <a:pPr indent="-317500" lvl="0" marL="457200" rtl="0" algn="l">
              <a:spcBef>
                <a:spcPts val="0"/>
              </a:spcBef>
              <a:spcAft>
                <a:spcPts val="0"/>
              </a:spcAft>
              <a:buSzPts val="1400"/>
              <a:buChar char="●"/>
            </a:pPr>
            <a:r>
              <a:rPr lang="en"/>
              <a:t>Implement measures to prevent or minimize environmental impacts, such as erosion control, pollution prevention, and habitat restoration.</a:t>
            </a:r>
            <a:endParaRPr/>
          </a:p>
          <a:p>
            <a:pPr indent="-317500" lvl="0" marL="457200" rtl="0" algn="l">
              <a:spcBef>
                <a:spcPts val="0"/>
              </a:spcBef>
              <a:spcAft>
                <a:spcPts val="0"/>
              </a:spcAft>
              <a:buSzPts val="1400"/>
              <a:buChar char="●"/>
            </a:pPr>
            <a:r>
              <a:rPr lang="en"/>
              <a:t>Engage with local communities and stakeholders to gather feedback and address environmental concerns promptly.</a:t>
            </a:r>
            <a:endParaRPr/>
          </a:p>
          <a:p>
            <a:pPr indent="-317500" lvl="0" marL="457200" rtl="0" algn="l">
              <a:spcBef>
                <a:spcPts val="0"/>
              </a:spcBef>
              <a:spcAft>
                <a:spcPts val="0"/>
              </a:spcAft>
              <a:buSzPts val="1400"/>
              <a:buChar char="●"/>
            </a:pPr>
            <a:r>
              <a:rPr lang="en"/>
              <a:t>Develop contingency plans to address unforeseen environmental issues that may arise during construction.</a:t>
            </a:r>
            <a:endParaRPr/>
          </a:p>
          <a:p>
            <a:pPr indent="-317500" lvl="0" marL="457200" rtl="0" algn="l">
              <a:spcBef>
                <a:spcPts val="0"/>
              </a:spcBef>
              <a:spcAft>
                <a:spcPts val="0"/>
              </a:spcAft>
              <a:buSzPts val="1400"/>
              <a:buChar char="●"/>
            </a:pPr>
            <a:r>
              <a:rPr lang="en"/>
              <a:t>Continuously evaluate and adapt environmental management strategies based on monitoring data and feedback from stakeholders.</a:t>
            </a:r>
            <a:endParaRPr/>
          </a:p>
          <a:p>
            <a:pPr indent="-317500" lvl="0" marL="457200" rtl="0" algn="l">
              <a:spcBef>
                <a:spcPts val="0"/>
              </a:spcBef>
              <a:spcAft>
                <a:spcPts val="0"/>
              </a:spcAft>
              <a:buSzPts val="1400"/>
              <a:buChar char="●"/>
            </a:pPr>
            <a:r>
              <a:rPr lang="en"/>
              <a:t>Implement post-construction monitoring programs to assess the long-term environmental impacts of the project and ensure ongoing compliance with regulatory requirements.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0"/>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FINDINGS ON RIGHT OF WAY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1"/>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200">
                <a:solidFill>
                  <a:schemeClr val="dk2"/>
                </a:solidFill>
              </a:rPr>
              <a:t>The total land area that would be affected by the proposed project of road expansion into ten lanes would affect a total of </a:t>
            </a:r>
            <a:r>
              <a:rPr lang="en" sz="1600">
                <a:solidFill>
                  <a:schemeClr val="dk2"/>
                </a:solidFill>
                <a:highlight>
                  <a:srgbClr val="FFFFFF"/>
                </a:highlight>
                <a:latin typeface="Roboto"/>
                <a:ea typeface="Roboto"/>
                <a:cs typeface="Roboto"/>
                <a:sym typeface="Roboto"/>
              </a:rPr>
              <a:t>403.3143317  acres </a:t>
            </a:r>
            <a:r>
              <a:rPr lang="en" sz="2200">
                <a:solidFill>
                  <a:schemeClr val="dk2"/>
                </a:solidFill>
              </a:rPr>
              <a:t> comprising of both industrial and domestic buildings.</a:t>
            </a:r>
            <a:endParaRPr sz="2200">
              <a:solidFill>
                <a:schemeClr val="dk2"/>
              </a:solidFill>
            </a:endParaRPr>
          </a:p>
        </p:txBody>
      </p:sp>
      <p:sp>
        <p:nvSpPr>
          <p:cNvPr id="127" name="Google Shape;127;p21"/>
          <p:cNvSpPr txBox="1"/>
          <p:nvPr/>
        </p:nvSpPr>
        <p:spPr>
          <a:xfrm>
            <a:off x="5100600" y="650325"/>
            <a:ext cx="3440700" cy="40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u="sng">
                <a:solidFill>
                  <a:schemeClr val="dk2"/>
                </a:solidFill>
                <a:latin typeface="Lato"/>
                <a:ea typeface="Lato"/>
                <a:cs typeface="Lato"/>
                <a:sym typeface="Lato"/>
              </a:rPr>
              <a:t>1000 feet Right Of Way</a:t>
            </a:r>
            <a:endParaRPr b="1" sz="1800" u="sng">
              <a:solidFill>
                <a:schemeClr val="dk2"/>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